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Arial Black" panose="020B0A04020102020204" pitchFamily="34" charset="0"/>
      <p:bold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Instrument Sans Medium" panose="020B0604020202020204" charset="0"/>
      <p:regular r:id="rId21"/>
    </p:embeddedFont>
    <p:embeddedFont>
      <p:font typeface="Open Sans" panose="020B0606030504020204" pitchFamily="3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25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68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Pharmacy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45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Course ID: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ITDC0201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solution using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C++ Object-Oriented Programming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streamline pharmacy operations and inventory management.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To: </a:t>
            </a:r>
            <a:r>
              <a:rPr lang="en-US" sz="1750" b="1" dirty="0">
                <a:solidFill>
                  <a:srgbClr val="BFBFBF"/>
                </a:solidFill>
                <a:latin typeface="Arial Black" panose="020B0A04020102020204" pitchFamily="34" charset="0"/>
                <a:ea typeface="Open Sans" pitchFamily="34" charset="-122"/>
                <a:cs typeface="Open Sans" pitchFamily="34" charset="-120"/>
              </a:rPr>
              <a:t>Ms. Kusum Bharti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</a:t>
            </a:r>
            <a:r>
              <a:rPr lang="en-US" sz="1750" b="1" dirty="0">
                <a:solidFill>
                  <a:srgbClr val="BFBFBF"/>
                </a:solidFill>
                <a:latin typeface="Arial Black" panose="020B0A04020102020204" pitchFamily="34" charset="0"/>
                <a:ea typeface="Open Sans" pitchFamily="34" charset="-122"/>
                <a:cs typeface="Open Sans" pitchFamily="34" charset="-120"/>
              </a:rPr>
              <a:t>Shashank Gupta &amp; Rishu Kesharwani </a:t>
            </a:r>
            <a:endParaRPr lang="en-US" sz="1750" dirty="0">
              <a:latin typeface="Arial Black" panose="020B0A040201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6229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                       (24124104)                        (24124095)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0148"/>
            <a:ext cx="69301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Detailed Output Examples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Display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9788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medicine list showing all available products with their details, prices, and current stock quantities in a structured table format.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56884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 Receipt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56884" y="4019788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Generated bill showing purchased items, quantities, individual prices, subtotal, and final amount with clear transaction details for customer records.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636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demonstrates robust functionality through these real execution examples, showcasing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validation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 handling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output formatting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1417A8-40A9-72C5-C665-865810E59BAF}"/>
              </a:ext>
            </a:extLst>
          </p:cNvPr>
          <p:cNvSpPr/>
          <p:nvPr/>
        </p:nvSpPr>
        <p:spPr>
          <a:xfrm>
            <a:off x="12867588" y="7805394"/>
            <a:ext cx="1659117" cy="339365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62357"/>
            <a:ext cx="380190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Enhancements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3344228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Planned improvements to expand system capabilities and prepare for production deployment.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793790" y="3745825"/>
            <a:ext cx="6447711" cy="1557695"/>
          </a:xfrm>
          <a:prstGeom prst="roundRect">
            <a:avLst>
              <a:gd name="adj" fmla="val 1420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9030" y="3761065"/>
            <a:ext cx="6417231" cy="442198"/>
          </a:xfrm>
          <a:prstGeom prst="roundRect">
            <a:avLst>
              <a:gd name="adj" fmla="val 866"/>
            </a:avLst>
          </a:prstGeom>
          <a:solidFill>
            <a:srgbClr val="3E3E3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036" y="3871555"/>
            <a:ext cx="221099" cy="2210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6429" y="435066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Persistent Storage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956429" y="4669393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file-based or database storage (MySQL/SQLite) to maintain records across sessions and enable data backup and recovery.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7388900" y="3745825"/>
            <a:ext cx="6447711" cy="1557695"/>
          </a:xfrm>
          <a:prstGeom prst="roundRect">
            <a:avLst>
              <a:gd name="adj" fmla="val 1420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404140" y="3761065"/>
            <a:ext cx="6417231" cy="442198"/>
          </a:xfrm>
          <a:prstGeom prst="roundRect">
            <a:avLst>
              <a:gd name="adj" fmla="val 866"/>
            </a:avLst>
          </a:prstGeom>
          <a:solidFill>
            <a:srgbClr val="3E3E3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2146" y="3871555"/>
            <a:ext cx="221099" cy="2210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51539" y="435066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Expiry Monitoring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7551539" y="4669393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expiration date tracking with automated alerts for medicines nearing expiry, reducing waste and ensuring patient safety.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793790" y="5450919"/>
            <a:ext cx="6447711" cy="1557695"/>
          </a:xfrm>
          <a:prstGeom prst="roundRect">
            <a:avLst>
              <a:gd name="adj" fmla="val 1420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09030" y="5466159"/>
            <a:ext cx="6417231" cy="442198"/>
          </a:xfrm>
          <a:prstGeom prst="roundRect">
            <a:avLst>
              <a:gd name="adj" fmla="val 866"/>
            </a:avLst>
          </a:prstGeom>
          <a:solidFill>
            <a:srgbClr val="3E3E3E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7036" y="5576649"/>
            <a:ext cx="221099" cy="22109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56429" y="6055757"/>
            <a:ext cx="190404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Supplier Management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956429" y="6374487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supplier information, purchase orders, and complete purchase history for better vendor relationships and procurement analytics.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7388900" y="5450919"/>
            <a:ext cx="6447711" cy="1557695"/>
          </a:xfrm>
          <a:prstGeom prst="roundRect">
            <a:avLst>
              <a:gd name="adj" fmla="val 1420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7404140" y="5466159"/>
            <a:ext cx="6417231" cy="442198"/>
          </a:xfrm>
          <a:prstGeom prst="roundRect">
            <a:avLst>
              <a:gd name="adj" fmla="val 866"/>
            </a:avLst>
          </a:prstGeom>
          <a:solidFill>
            <a:srgbClr val="3E3E3E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2146" y="5576649"/>
            <a:ext cx="221099" cy="22109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51539" y="605575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Barcode Integration</a:t>
            </a:r>
            <a:endParaRPr lang="en-US" sz="1450" dirty="0"/>
          </a:p>
        </p:txBody>
      </p:sp>
      <p:sp>
        <p:nvSpPr>
          <p:cNvPr id="24" name="Text 17"/>
          <p:cNvSpPr/>
          <p:nvPr/>
        </p:nvSpPr>
        <p:spPr>
          <a:xfrm>
            <a:off x="7551539" y="6374487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POS barcode scanning hardware for faster checkout, reduced manual entry errors, and improved customer experience.</a:t>
            </a:r>
            <a:endParaRPr lang="en-US" sz="1150" dirty="0"/>
          </a:p>
        </p:txBody>
      </p:sp>
      <p:sp>
        <p:nvSpPr>
          <p:cNvPr id="25" name="Text 18"/>
          <p:cNvSpPr/>
          <p:nvPr/>
        </p:nvSpPr>
        <p:spPr>
          <a:xfrm>
            <a:off x="793790" y="7174468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Vision:</a:t>
            </a: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Transform this academic project into a full-featured, production-ready pharmacy management solution.</a:t>
            </a:r>
            <a:endParaRPr lang="en-US" sz="11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A7657-3D86-2A5B-6A46-88DAF0B9F28A}"/>
              </a:ext>
            </a:extLst>
          </p:cNvPr>
          <p:cNvSpPr/>
          <p:nvPr/>
        </p:nvSpPr>
        <p:spPr>
          <a:xfrm>
            <a:off x="12877014" y="7711127"/>
            <a:ext cx="1640264" cy="44306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5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Fully automated basic pharmacy operations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Demonstrates essential OOP principles in C++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Highly scalable design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891E2-4ED4-AE6C-2900-D9DAC9BADC5E}"/>
              </a:ext>
            </a:extLst>
          </p:cNvPr>
          <p:cNvSpPr/>
          <p:nvPr/>
        </p:nvSpPr>
        <p:spPr>
          <a:xfrm>
            <a:off x="12839307" y="7729979"/>
            <a:ext cx="1687398" cy="499621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5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•C++ Standard Library Documentation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•Class lecture notes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Object-Oriented Design best practices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3C49DF-0491-16F1-CB02-D949C3AD17D8}"/>
              </a:ext>
            </a:extLst>
          </p:cNvPr>
          <p:cNvSpPr/>
          <p:nvPr/>
        </p:nvSpPr>
        <p:spPr>
          <a:xfrm>
            <a:off x="12877014" y="7795967"/>
            <a:ext cx="1630838" cy="362903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Presentation Outline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pharmacy automation matters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Design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 and key features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OOP Concepts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programming principles applied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Workflow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Step-by-step system operation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 Output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 system demonstration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 and future enhancements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066"/>
            <a:ext cx="730793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Motivation: The Need for Automation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96164"/>
            <a:ext cx="4735354" cy="47353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0346" y="167485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Challenges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30346" y="2185035"/>
            <a:ext cx="6313884" cy="1365885"/>
          </a:xfrm>
          <a:prstGeom prst="roundRect">
            <a:avLst>
              <a:gd name="adj" fmla="val 8033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07486" y="2185035"/>
            <a:ext cx="91440" cy="1365885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7" name="Text 4"/>
          <p:cNvSpPr/>
          <p:nvPr/>
        </p:nvSpPr>
        <p:spPr>
          <a:xfrm>
            <a:off x="7791807" y="2377916"/>
            <a:ext cx="240291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Record-Keeping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791807" y="2813685"/>
            <a:ext cx="58595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paper-based systems are time-consuming, prone to human error, and difficult to maintain as inventory grows.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530346" y="3720941"/>
            <a:ext cx="6313884" cy="1365885"/>
          </a:xfrm>
          <a:prstGeom prst="roundRect">
            <a:avLst>
              <a:gd name="adj" fmla="val 8033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07486" y="3720941"/>
            <a:ext cx="91440" cy="1365885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11" name="Text 8"/>
          <p:cNvSpPr/>
          <p:nvPr/>
        </p:nvSpPr>
        <p:spPr>
          <a:xfrm>
            <a:off x="7791807" y="3913823"/>
            <a:ext cx="229147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 Mismanagement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791807" y="4349591"/>
            <a:ext cx="58595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inventory tracking leads to overstocking, shortages, expired medicines, and significant revenue loss.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530346" y="5256848"/>
            <a:ext cx="6313884" cy="1365885"/>
          </a:xfrm>
          <a:prstGeom prst="roundRect">
            <a:avLst>
              <a:gd name="adj" fmla="val 8033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07486" y="5256848"/>
            <a:ext cx="91440" cy="1365885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15" name="Text 12"/>
          <p:cNvSpPr/>
          <p:nvPr/>
        </p:nvSpPr>
        <p:spPr>
          <a:xfrm>
            <a:off x="7791807" y="5449729"/>
            <a:ext cx="214800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Inefficient Operations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791807" y="5885498"/>
            <a:ext cx="58595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Slow billing processes and lack of real-time data create bottlenecks that frustrate customers and staff alike.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530346" y="6814066"/>
            <a:ext cx="63138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Automation dramatically improves accuracy, speed, and decision-making capabilities.</a:t>
            </a:r>
            <a:endParaRPr lang="en-US" sz="1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1F97AB-4815-77EC-13F7-CFBA076A6BFD}"/>
              </a:ext>
            </a:extLst>
          </p:cNvPr>
          <p:cNvSpPr/>
          <p:nvPr/>
        </p:nvSpPr>
        <p:spPr>
          <a:xfrm>
            <a:off x="12895868" y="7805394"/>
            <a:ext cx="1630837" cy="31108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785336"/>
            <a:ext cx="3370659" cy="421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Overview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25924" y="1408748"/>
            <a:ext cx="7692152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Pharmacy Management System provides a comprehensive, modular solution for modern pharmaceutical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operations.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725924" y="1880592"/>
            <a:ext cx="7692152" cy="1346120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6" name="Shape 3"/>
          <p:cNvSpPr/>
          <p:nvPr/>
        </p:nvSpPr>
        <p:spPr>
          <a:xfrm>
            <a:off x="860703" y="1910715"/>
            <a:ext cx="404455" cy="404455"/>
          </a:xfrm>
          <a:prstGeom prst="roundRect">
            <a:avLst>
              <a:gd name="adj" fmla="val 22605940"/>
            </a:avLst>
          </a:prstGeom>
          <a:solidFill>
            <a:srgbClr val="F5F547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907" y="2021919"/>
            <a:ext cx="181928" cy="1819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0703" y="2449949"/>
            <a:ext cx="1685330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Medicine Database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60703" y="2741533"/>
            <a:ext cx="7422594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comprehensive medicine details including name, price, quantity, type, and manufacturing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information.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725924" y="3280767"/>
            <a:ext cx="7692152" cy="1261944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1" name="Shape 7"/>
          <p:cNvSpPr/>
          <p:nvPr/>
        </p:nvSpPr>
        <p:spPr>
          <a:xfrm>
            <a:off x="860703" y="3361492"/>
            <a:ext cx="404455" cy="404455"/>
          </a:xfrm>
          <a:prstGeom prst="roundRect">
            <a:avLst>
              <a:gd name="adj" fmla="val 22605940"/>
            </a:avLst>
          </a:prstGeom>
          <a:solidFill>
            <a:srgbClr val="F5F547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907" y="3472696"/>
            <a:ext cx="181928" cy="18192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60703" y="3900726"/>
            <a:ext cx="182713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Management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860703" y="4192310"/>
            <a:ext cx="7422594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easy addition of new medicines and real-time updates to existing stock levels with validation</a:t>
            </a:r>
            <a:r>
              <a:rPr lang="en-US" sz="10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725924" y="4677489"/>
            <a:ext cx="7692152" cy="1315998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6" name="Shape 11"/>
          <p:cNvSpPr/>
          <p:nvPr/>
        </p:nvSpPr>
        <p:spPr>
          <a:xfrm>
            <a:off x="860703" y="4812268"/>
            <a:ext cx="404455" cy="404455"/>
          </a:xfrm>
          <a:prstGeom prst="roundRect">
            <a:avLst>
              <a:gd name="adj" fmla="val 22605940"/>
            </a:avLst>
          </a:prstGeom>
          <a:solidFill>
            <a:srgbClr val="F5F547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1907" y="4923472"/>
            <a:ext cx="181928" cy="18192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60703" y="5351502"/>
            <a:ext cx="1685330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Billing System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860703" y="5643086"/>
            <a:ext cx="7422594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price calculation, invoice generation, and transaction processing with tax computation</a:t>
            </a:r>
            <a:r>
              <a:rPr lang="en-US" sz="10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725924" y="6128266"/>
            <a:ext cx="7692152" cy="1315998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21" name="Shape 15"/>
          <p:cNvSpPr/>
          <p:nvPr/>
        </p:nvSpPr>
        <p:spPr>
          <a:xfrm>
            <a:off x="860703" y="6263045"/>
            <a:ext cx="404455" cy="404455"/>
          </a:xfrm>
          <a:prstGeom prst="roundRect">
            <a:avLst>
              <a:gd name="adj" fmla="val 22605940"/>
            </a:avLst>
          </a:prstGeom>
          <a:solidFill>
            <a:srgbClr val="F5F547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1907" y="6374249"/>
            <a:ext cx="181928" cy="18192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60703" y="6802279"/>
            <a:ext cx="1851184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Extensible Architecture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860703" y="7093863"/>
            <a:ext cx="7422594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 OOP structure allows easy feature additions and system scalability as business needs evolve</a:t>
            </a:r>
            <a:r>
              <a:rPr lang="en-US" sz="10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5840016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OOP Principles Applied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1647" y="1379339"/>
            <a:ext cx="773799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Demonstrating Core Object-Oriented Programming Concepts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7" y="2037397"/>
            <a:ext cx="6523553" cy="8595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6435" y="3111698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Encapsulation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06435" y="3576280"/>
            <a:ext cx="6093976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data members within classes protect sensitive information. Public methods provide controlled access to medicine details and inventory data.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37397"/>
            <a:ext cx="6523553" cy="8595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9989" y="3111698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Inheritance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29989" y="3576280"/>
            <a:ext cx="6093976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Specialized medicine classes (Antibiotic, Painkiller) inherit common properties from the base Medicine class, promoting code reuse.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47" y="4822627"/>
            <a:ext cx="6523553" cy="85951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6435" y="5896928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Polymorphism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006435" y="6361509"/>
            <a:ext cx="6093976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6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showDetails()</a:t>
            </a: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method is overridden in derived classes, allowing type-specific behavior while maintaining a common interface.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22627"/>
            <a:ext cx="6523553" cy="8595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9989" y="5896928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Abstraction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529989" y="6361509"/>
            <a:ext cx="6093976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Medicine serves as an abstract base class, defining the essential structure while hiding implementation complexity from users.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5C25DF-31F6-C12B-6DDA-51695A1C12E4}"/>
              </a:ext>
            </a:extLst>
          </p:cNvPr>
          <p:cNvSpPr/>
          <p:nvPr/>
        </p:nvSpPr>
        <p:spPr>
          <a:xfrm>
            <a:off x="12895868" y="7805394"/>
            <a:ext cx="1611984" cy="358218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100"/>
            <a:ext cx="7531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 Hierarchy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160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system's object-oriented design demonstrates a clean inheritance structure with the abstract Medicine class at its foundation.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723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 Class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0495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Medicine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abstract class defines common attributes (name, price, quantity) and pure virtual functions that all derived classes must implement.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723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Derived Classes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630495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Antibiotic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Painkiller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classes extend the base functionality, adding type-specific properties and behaviors through method overriding.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A6ED67-30E9-4412-B20A-4D7616A0B67A}"/>
              </a:ext>
            </a:extLst>
          </p:cNvPr>
          <p:cNvSpPr/>
          <p:nvPr/>
        </p:nvSpPr>
        <p:spPr>
          <a:xfrm>
            <a:off x="12792174" y="7805394"/>
            <a:ext cx="1706252" cy="301658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2599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Workflow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89" y="1588890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pharmacy management system follows a streamlined process from inventory setup to transaction completion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952500" y="2277070"/>
            <a:ext cx="158710" cy="714375"/>
          </a:xfrm>
          <a:prstGeom prst="roundRect">
            <a:avLst>
              <a:gd name="adj" fmla="val 15007"/>
            </a:avLst>
          </a:prstGeom>
          <a:solidFill>
            <a:srgbClr val="3E3E3E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172891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3E3E3E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2291953"/>
            <a:ext cx="238125" cy="23812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28750" y="219765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Medicines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428750" y="2549842"/>
            <a:ext cx="12407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Administrator inputs new medicine records with details like name, price, quantity, and category into the system inventory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1190625" y="3388400"/>
            <a:ext cx="158710" cy="714375"/>
          </a:xfrm>
          <a:prstGeom prst="roundRect">
            <a:avLst>
              <a:gd name="adj" fmla="val 15007"/>
            </a:avLst>
          </a:prstGeom>
          <a:solidFill>
            <a:srgbClr val="3E3E3E"/>
          </a:solidFill>
          <a:ln/>
        </p:spPr>
      </p:sp>
      <p:sp>
        <p:nvSpPr>
          <p:cNvPr id="10" name="Shape 7"/>
          <p:cNvSpPr/>
          <p:nvPr/>
        </p:nvSpPr>
        <p:spPr>
          <a:xfrm>
            <a:off x="1031915" y="3284220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3E3E3E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977" y="3403283"/>
            <a:ext cx="238125" cy="23812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666875" y="330898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 Inventory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666875" y="3652242"/>
            <a:ext cx="1216973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displays current stock with all medicine information, allowing pharmacists to view available products instantly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1428750" y="4499729"/>
            <a:ext cx="158710" cy="714375"/>
          </a:xfrm>
          <a:prstGeom prst="roundRect">
            <a:avLst>
              <a:gd name="adj" fmla="val 15007"/>
            </a:avLst>
          </a:prstGeom>
          <a:solidFill>
            <a:srgbClr val="3E3E3E"/>
          </a:solidFill>
          <a:ln/>
        </p:spPr>
      </p:sp>
      <p:sp>
        <p:nvSpPr>
          <p:cNvPr id="15" name="Shape 11"/>
          <p:cNvSpPr/>
          <p:nvPr/>
        </p:nvSpPr>
        <p:spPr>
          <a:xfrm>
            <a:off x="1270040" y="4395549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3E3E3E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9102" y="4514612"/>
            <a:ext cx="238125" cy="23812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05000" y="442031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Purchase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905000" y="4763572"/>
            <a:ext cx="1193161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selects desired products from the inventory, specifying medicine name and quantity needed for purchase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50" dirty="0"/>
          </a:p>
        </p:txBody>
      </p:sp>
      <p:sp>
        <p:nvSpPr>
          <p:cNvPr id="19" name="Shape 14"/>
          <p:cNvSpPr/>
          <p:nvPr/>
        </p:nvSpPr>
        <p:spPr>
          <a:xfrm>
            <a:off x="1666994" y="5611058"/>
            <a:ext cx="158710" cy="714375"/>
          </a:xfrm>
          <a:prstGeom prst="roundRect">
            <a:avLst>
              <a:gd name="adj" fmla="val 15007"/>
            </a:avLst>
          </a:prstGeom>
          <a:solidFill>
            <a:srgbClr val="3E3E3E"/>
          </a:solidFill>
          <a:ln/>
        </p:spPr>
      </p:sp>
      <p:sp>
        <p:nvSpPr>
          <p:cNvPr id="20" name="Shape 15"/>
          <p:cNvSpPr/>
          <p:nvPr/>
        </p:nvSpPr>
        <p:spPr>
          <a:xfrm>
            <a:off x="1508284" y="5506879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3E3E3E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27346" y="5625941"/>
            <a:ext cx="238125" cy="23812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143244" y="553164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Bill Generation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2143244" y="5874901"/>
            <a:ext cx="116933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automatically calculates total cost, applies any discounts or taxes, and generates a detailed invoice for the transaction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50" dirty="0"/>
          </a:p>
        </p:txBody>
      </p:sp>
      <p:sp>
        <p:nvSpPr>
          <p:cNvPr id="24" name="Shape 18"/>
          <p:cNvSpPr/>
          <p:nvPr/>
        </p:nvSpPr>
        <p:spPr>
          <a:xfrm>
            <a:off x="1428750" y="6722388"/>
            <a:ext cx="158710" cy="714375"/>
          </a:xfrm>
          <a:prstGeom prst="roundRect">
            <a:avLst>
              <a:gd name="adj" fmla="val 15007"/>
            </a:avLst>
          </a:prstGeom>
          <a:solidFill>
            <a:srgbClr val="3E3E3E"/>
          </a:solidFill>
          <a:ln/>
        </p:spPr>
      </p:sp>
      <p:sp>
        <p:nvSpPr>
          <p:cNvPr id="25" name="Shape 19"/>
          <p:cNvSpPr/>
          <p:nvPr/>
        </p:nvSpPr>
        <p:spPr>
          <a:xfrm>
            <a:off x="1270040" y="6618208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3E3E3E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9102" y="6737271"/>
            <a:ext cx="238125" cy="23812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05000" y="664297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 Update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1905000" y="6986230"/>
            <a:ext cx="1193161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Inventory automatically adjusts quantities after each sale, maintaining accurate real-time stock levels and preventing overselling</a:t>
            </a: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4844A5-D969-FE1A-C4F1-407EE32BF6A4}"/>
              </a:ext>
            </a:extLst>
          </p:cNvPr>
          <p:cNvSpPr/>
          <p:nvPr/>
        </p:nvSpPr>
        <p:spPr>
          <a:xfrm>
            <a:off x="12886441" y="7797382"/>
            <a:ext cx="47134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C11720-495E-4AD9-8365-C7B132716114}"/>
              </a:ext>
            </a:extLst>
          </p:cNvPr>
          <p:cNvSpPr/>
          <p:nvPr/>
        </p:nvSpPr>
        <p:spPr>
          <a:xfrm>
            <a:off x="12886441" y="7797382"/>
            <a:ext cx="1659118" cy="300177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8551"/>
            <a:ext cx="8719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Sample Output: System in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974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 demonstration showing the console-based interface and actual program execution with sample transactions.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42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Menu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23503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console menu with numbered options for all system operations.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88161" y="5542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Entry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288161" y="6123503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input prompts guide users through medicine registration and purchase flows.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782532" y="5542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Output Display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782532" y="6123503"/>
            <a:ext cx="4069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Formatted tables and receipts present information clearly for easy readability.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2627E-BD7A-AA28-21AA-9DFE302BC5E2}"/>
              </a:ext>
            </a:extLst>
          </p:cNvPr>
          <p:cNvSpPr/>
          <p:nvPr/>
        </p:nvSpPr>
        <p:spPr>
          <a:xfrm>
            <a:off x="12886441" y="7739407"/>
            <a:ext cx="1611984" cy="377072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90838"/>
            <a:ext cx="5910024" cy="43831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372" y="990838"/>
            <a:ext cx="6108740" cy="46320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35372" y="5877997"/>
            <a:ext cx="61087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1"/>
          <p:cNvSpPr/>
          <p:nvPr/>
        </p:nvSpPr>
        <p:spPr>
          <a:xfrm>
            <a:off x="793790" y="67851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Output Generated</a:t>
            </a:r>
            <a:endParaRPr lang="en-US" sz="4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5F803-2E01-590B-8FDA-D7C395B1DE98}"/>
              </a:ext>
            </a:extLst>
          </p:cNvPr>
          <p:cNvSpPr/>
          <p:nvPr/>
        </p:nvSpPr>
        <p:spPr>
          <a:xfrm>
            <a:off x="12905295" y="7795967"/>
            <a:ext cx="1583703" cy="362903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833</Words>
  <Application>Microsoft Office PowerPoint</Application>
  <PresentationFormat>Custom</PresentationFormat>
  <Paragraphs>121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Instrument Sans Medium</vt:lpstr>
      <vt:lpstr>Consolas</vt:lpstr>
      <vt:lpstr>Open Sans</vt:lpstr>
      <vt:lpstr>Arial</vt:lpstr>
      <vt:lpstr>Arial Black</vt:lpstr>
      <vt:lpstr>Instrument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SHASHANK</dc:creator>
  <cp:lastModifiedBy>shashank.cms.2005@outlook.com</cp:lastModifiedBy>
  <cp:revision>4</cp:revision>
  <dcterms:created xsi:type="dcterms:W3CDTF">2025-11-08T19:27:18Z</dcterms:created>
  <dcterms:modified xsi:type="dcterms:W3CDTF">2025-11-08T19:40:26Z</dcterms:modified>
</cp:coreProperties>
</file>